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0"/>
    <p:restoredTop sz="92845" autoAdjust="0"/>
  </p:normalViewPr>
  <p:slideViewPr>
    <p:cSldViewPr>
      <p:cViewPr varScale="1">
        <p:scale>
          <a:sx n="91" d="100"/>
          <a:sy n="91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75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06.02.2017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x-none" b="1">
              <a:solidFill>
                <a:srgbClr val="0070C0"/>
              </a:solidFill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20F163-991E-CF42-ACFA-257ACB206BC4}" type="slidenum">
              <a:rPr lang="de-AT" altLang="x-none"/>
              <a:pPr/>
              <a:t>1</a:t>
            </a:fld>
            <a:endParaRPr lang="de-AT" altLang="x-none"/>
          </a:p>
        </p:txBody>
      </p:sp>
    </p:spTree>
    <p:extLst>
      <p:ext uri="{BB962C8B-B14F-4D97-AF65-F5344CB8AC3E}">
        <p14:creationId xmlns:p14="http://schemas.microsoft.com/office/powerpoint/2010/main" val="1877338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08D5-14EC-483C-9FDC-FAA2107F912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Z7nU_1irU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TNMzxZiL2k&amp;feature=youtu.be" TargetMode="External"/><Relationship Id="rId4" Type="http://schemas.openxmlformats.org/officeDocument/2006/relationships/hyperlink" Target="https://www.youtube.com/watch?v=kzNt9rehpIM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ml.at/ECML-Programme/Programme2016-2019/TowardsaCommonEuropeanFrameworkofReferenceforLanguageTeachers/CEFR-team/tabid/1876/language/fr-GB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13" y="476672"/>
            <a:ext cx="8291513" cy="2303462"/>
          </a:xfrm>
        </p:spPr>
        <p:txBody>
          <a:bodyPr/>
          <a:lstStyle/>
          <a:p>
            <a:pPr eaLnBrk="1" hangingPunct="1"/>
            <a:r>
              <a:rPr lang="fr-FR" altLang="x-none" sz="3600" b="1">
                <a:solidFill>
                  <a:srgbClr val="17375E"/>
                </a:solidFill>
              </a:rPr>
              <a:t>Centre européen pour les langues vivantes</a:t>
            </a:r>
            <a:br>
              <a:rPr lang="fr-FR" altLang="x-none" sz="3600" b="1">
                <a:solidFill>
                  <a:srgbClr val="17375E"/>
                </a:solidFill>
              </a:rPr>
            </a:br>
            <a:r>
              <a:rPr lang="fr-FR" altLang="x-none" sz="3600" b="1">
                <a:solidFill>
                  <a:srgbClr val="17375E"/>
                </a:solidFill>
              </a:rPr>
              <a:t>du Conseil de l’Europe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84576" y="2492896"/>
            <a:ext cx="8578850" cy="32400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x-none"/>
              <a:t>  </a:t>
            </a:r>
            <a:r>
              <a:rPr lang="en-GB" altLang="x-none" dirty="0" err="1"/>
              <a:t>Vers</a:t>
            </a:r>
            <a:r>
              <a:rPr lang="en-GB" altLang="x-none" dirty="0"/>
              <a:t> un Cadre </a:t>
            </a:r>
            <a:r>
              <a:rPr lang="en-GB" altLang="x-none" dirty="0" err="1"/>
              <a:t>européen</a:t>
            </a:r>
            <a:r>
              <a:rPr lang="en-GB" altLang="x-none" dirty="0"/>
              <a:t> </a:t>
            </a:r>
            <a:r>
              <a:rPr lang="en-GB" altLang="x-none" dirty="0" err="1"/>
              <a:t>commun</a:t>
            </a:r>
            <a:r>
              <a:rPr lang="en-GB" altLang="x-none" dirty="0"/>
              <a:t> pour les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x-none" dirty="0"/>
              <a:t>  </a:t>
            </a:r>
            <a:r>
              <a:rPr lang="en-GB" altLang="x-none" dirty="0" err="1"/>
              <a:t>enseignants</a:t>
            </a:r>
            <a:r>
              <a:rPr lang="en-GB" altLang="x-none" dirty="0"/>
              <a:t> de </a:t>
            </a:r>
            <a:r>
              <a:rPr lang="en-GB" altLang="x-none" dirty="0" err="1"/>
              <a:t>langues</a:t>
            </a:r>
            <a:r>
              <a:rPr lang="en-GB" altLang="x-none" dirty="0"/>
              <a:t> (2016-2019)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x-none" dirty="0"/>
              <a:t>               Towards a Common European Framework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x-none" dirty="0"/>
              <a:t>                           for Language Teachers (2016-2019)</a:t>
            </a:r>
          </a:p>
          <a:p>
            <a:pPr marL="0" indent="0" algn="r" eaLnBrk="1" hangingPunct="1">
              <a:buFont typeface="Arial" charset="0"/>
              <a:buNone/>
            </a:pPr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214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387158" y="1268760"/>
            <a:ext cx="8291512" cy="792163"/>
          </a:xfrm>
        </p:spPr>
        <p:txBody>
          <a:bodyPr/>
          <a:lstStyle/>
          <a:p>
            <a:pPr eaLnBrk="1" hangingPunct="1"/>
            <a:r>
              <a:rPr lang="de-DE" altLang="x-none" sz="3200" dirty="0">
                <a:solidFill>
                  <a:schemeClr val="tx2"/>
                </a:solidFill>
              </a:rPr>
              <a:t>C. PILOTAGE ET POURSUITE DU DÉVELOPPEMENT D‘INSTRUMENTS SELECTIONNÉS</a:t>
            </a:r>
          </a:p>
        </p:txBody>
      </p:sp>
      <p:sp>
        <p:nvSpPr>
          <p:cNvPr id="21506" name="Inhaltsplatzhalter 2"/>
          <p:cNvSpPr>
            <a:spLocks noGrp="1"/>
          </p:cNvSpPr>
          <p:nvPr>
            <p:ph idx="1"/>
          </p:nvPr>
        </p:nvSpPr>
        <p:spPr>
          <a:xfrm>
            <a:off x="387158" y="2742201"/>
            <a:ext cx="8291512" cy="4103688"/>
          </a:xfrm>
        </p:spPr>
        <p:txBody>
          <a:bodyPr/>
          <a:lstStyle/>
          <a:p>
            <a:pPr eaLnBrk="1" hangingPunct="1"/>
            <a:r>
              <a:rPr lang="fr-FR" altLang="x-none" sz="2800" dirty="0"/>
              <a:t>Profils de compétences en langues pour les enseignants</a:t>
            </a:r>
            <a:r>
              <a:rPr lang="fr-FR" altLang="x-none" dirty="0"/>
              <a:t> </a:t>
            </a:r>
            <a:endParaRPr lang="de-DE" altLang="x-none" sz="2800" dirty="0"/>
          </a:p>
          <a:p>
            <a:pPr eaLnBrk="1" hangingPunct="1"/>
            <a:r>
              <a:rPr lang="de-DE" altLang="x-none" sz="2800" dirty="0"/>
              <a:t>CARAP/FREPA et REFDIC: </a:t>
            </a:r>
            <a:r>
              <a:rPr lang="de-DE" altLang="x-none" sz="2800" dirty="0" err="1"/>
              <a:t>compétences</a:t>
            </a:r>
            <a:r>
              <a:rPr lang="de-DE" altLang="x-none" sz="2800" dirty="0"/>
              <a:t> / </a:t>
            </a:r>
            <a:r>
              <a:rPr lang="de-DE" altLang="x-none" sz="2800" dirty="0" err="1"/>
              <a:t>ressources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pour</a:t>
            </a:r>
            <a:r>
              <a:rPr lang="de-DE" altLang="x-none" sz="2800" dirty="0"/>
              <a:t> les </a:t>
            </a:r>
            <a:r>
              <a:rPr lang="de-DE" altLang="x-none" sz="2800" dirty="0" err="1"/>
              <a:t>enseignants</a:t>
            </a:r>
            <a:r>
              <a:rPr lang="de-DE" altLang="x-none" sz="2800" dirty="0"/>
              <a:t> de </a:t>
            </a:r>
            <a:r>
              <a:rPr lang="de-DE" altLang="x-none" sz="2800" dirty="0" err="1"/>
              <a:t>langues</a:t>
            </a:r>
            <a:endParaRPr lang="de-DE" altLang="x-none" sz="2800" dirty="0"/>
          </a:p>
          <a:p>
            <a:pPr eaLnBrk="1" hangingPunct="1"/>
            <a:r>
              <a:rPr lang="fr-FR" altLang="x-none" sz="2800" dirty="0"/>
              <a:t>Grille de compétences EPG ou/et le Cadre </a:t>
            </a:r>
            <a:r>
              <a:rPr lang="de-DE" altLang="x-none" sz="2800" dirty="0" err="1"/>
              <a:t>d‘Eaquals</a:t>
            </a:r>
            <a:endParaRPr lang="de-DE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20953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15540" y="764704"/>
            <a:ext cx="8291512" cy="792163"/>
          </a:xfrm>
        </p:spPr>
        <p:txBody>
          <a:bodyPr/>
          <a:lstStyle/>
          <a:p>
            <a:pPr eaLnBrk="1" hangingPunct="1"/>
            <a:r>
              <a:rPr lang="de-DE" altLang="x-none" sz="3600" dirty="0">
                <a:solidFill>
                  <a:schemeClr val="tx2"/>
                </a:solidFill>
              </a:rPr>
              <a:t>D</a:t>
            </a:r>
            <a:r>
              <a:rPr lang="de-DE" altLang="x-none" sz="3200" dirty="0">
                <a:solidFill>
                  <a:schemeClr val="tx2"/>
                </a:solidFill>
              </a:rPr>
              <a:t>. VUE D‘ENSEMBLE DES COMPETENCES-CLEFS</a:t>
            </a:r>
          </a:p>
        </p:txBody>
      </p:sp>
      <p:sp>
        <p:nvSpPr>
          <p:cNvPr id="22530" name="Inhaltsplatzhalter 2"/>
          <p:cNvSpPr>
            <a:spLocks noGrp="1"/>
          </p:cNvSpPr>
          <p:nvPr>
            <p:ph idx="1"/>
          </p:nvPr>
        </p:nvSpPr>
        <p:spPr>
          <a:xfrm>
            <a:off x="415540" y="1484784"/>
            <a:ext cx="8291512" cy="4464050"/>
          </a:xfrm>
        </p:spPr>
        <p:txBody>
          <a:bodyPr/>
          <a:lstStyle/>
          <a:p>
            <a:pPr eaLnBrk="1" hangingPunct="1"/>
            <a:r>
              <a:rPr lang="de-DE" altLang="x-none" sz="2600" dirty="0"/>
              <a:t>Quelles </a:t>
            </a:r>
            <a:r>
              <a:rPr lang="de-DE" altLang="x-none" sz="2600" dirty="0" err="1"/>
              <a:t>sont</a:t>
            </a:r>
            <a:r>
              <a:rPr lang="de-DE" altLang="x-none" sz="2600" dirty="0"/>
              <a:t> les </a:t>
            </a:r>
            <a:r>
              <a:rPr lang="de-DE" altLang="x-none" sz="2600" dirty="0" err="1"/>
              <a:t>compétences-clefs</a:t>
            </a:r>
            <a:r>
              <a:rPr lang="de-DE" altLang="x-none" sz="2600" dirty="0"/>
              <a:t> et </a:t>
            </a:r>
            <a:r>
              <a:rPr lang="de-DE" altLang="x-none" sz="2600" dirty="0" err="1"/>
              <a:t>qualités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nécessaires</a:t>
            </a:r>
            <a:r>
              <a:rPr lang="de-DE" altLang="x-none" sz="2600" dirty="0"/>
              <a:t> à </a:t>
            </a:r>
            <a:r>
              <a:rPr lang="de-DE" altLang="x-none" sz="2600" dirty="0" err="1"/>
              <a:t>tous</a:t>
            </a:r>
            <a:r>
              <a:rPr lang="de-DE" altLang="x-none" sz="2600" dirty="0"/>
              <a:t> les </a:t>
            </a:r>
            <a:r>
              <a:rPr lang="de-DE" altLang="x-none" sz="2600" dirty="0" err="1"/>
              <a:t>enseignants</a:t>
            </a:r>
            <a:r>
              <a:rPr lang="de-DE" altLang="x-none" sz="2600" dirty="0"/>
              <a:t>, et à </a:t>
            </a:r>
            <a:r>
              <a:rPr lang="de-DE" altLang="x-none" sz="2600" dirty="0" err="1"/>
              <a:t>ceux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travaillant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dans</a:t>
            </a:r>
            <a:r>
              <a:rPr lang="de-DE" altLang="x-none" sz="2600" dirty="0"/>
              <a:t> des </a:t>
            </a:r>
            <a:r>
              <a:rPr lang="de-DE" altLang="x-none" sz="2600" dirty="0" err="1"/>
              <a:t>contextes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spécifiques</a:t>
            </a:r>
            <a:r>
              <a:rPr lang="de-DE" altLang="x-none" sz="2600" dirty="0"/>
              <a:t> ?</a:t>
            </a:r>
          </a:p>
          <a:p>
            <a:pPr lvl="1" eaLnBrk="1" hangingPunct="1"/>
            <a:r>
              <a:rPr lang="de-DE" altLang="x-none" sz="2400" dirty="0" err="1"/>
              <a:t>Enseignement</a:t>
            </a:r>
            <a:r>
              <a:rPr lang="de-DE" altLang="x-none" sz="2400" dirty="0"/>
              <a:t> des </a:t>
            </a:r>
            <a:r>
              <a:rPr lang="de-DE" altLang="x-none" sz="2400" dirty="0" err="1"/>
              <a:t>langues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étrangères</a:t>
            </a:r>
            <a:endParaRPr lang="de-DE" altLang="x-none" sz="2400" dirty="0"/>
          </a:p>
          <a:p>
            <a:pPr lvl="1" eaLnBrk="1" hangingPunct="1"/>
            <a:r>
              <a:rPr lang="de-DE" altLang="x-none" sz="2400" dirty="0"/>
              <a:t>EMILE et </a:t>
            </a:r>
            <a:r>
              <a:rPr lang="de-DE" altLang="x-none" sz="2400" dirty="0" err="1"/>
              <a:t>enseignement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d‘une</a:t>
            </a:r>
            <a:r>
              <a:rPr lang="de-DE" altLang="x-none" sz="2400" dirty="0"/>
              <a:t> </a:t>
            </a:r>
            <a:r>
              <a:rPr lang="de-DE" altLang="x-none" sz="2400" dirty="0" err="1"/>
              <a:t>matière</a:t>
            </a:r>
            <a:endParaRPr lang="de-DE" altLang="x-none" sz="2400" dirty="0"/>
          </a:p>
          <a:p>
            <a:pPr lvl="1" eaLnBrk="1" hangingPunct="1"/>
            <a:r>
              <a:rPr lang="de-DE" altLang="x-none" sz="2400" dirty="0"/>
              <a:t>Formation en </a:t>
            </a:r>
            <a:r>
              <a:rPr lang="de-DE" altLang="x-none" sz="2400" dirty="0" err="1"/>
              <a:t>langue</a:t>
            </a:r>
            <a:r>
              <a:rPr lang="de-DE" altLang="x-none" sz="2400" dirty="0"/>
              <a:t>(s) des </a:t>
            </a:r>
            <a:r>
              <a:rPr lang="de-DE" altLang="x-none" sz="2400" dirty="0" err="1"/>
              <a:t>migrants</a:t>
            </a:r>
            <a:endParaRPr lang="de-DE" altLang="x-none" sz="2400" dirty="0"/>
          </a:p>
          <a:p>
            <a:pPr lvl="1" eaLnBrk="1" hangingPunct="1"/>
            <a:r>
              <a:rPr lang="de-DE" altLang="x-none" sz="2400" dirty="0"/>
              <a:t>Langue des </a:t>
            </a:r>
            <a:r>
              <a:rPr lang="de-DE" altLang="x-none" sz="2400" dirty="0" err="1"/>
              <a:t>signes</a:t>
            </a:r>
            <a:endParaRPr lang="de-DE" altLang="x-none" sz="2400" dirty="0"/>
          </a:p>
          <a:p>
            <a:pPr eaLnBrk="1" hangingPunct="1"/>
            <a:r>
              <a:rPr lang="de-DE" altLang="x-none" sz="2600" dirty="0" err="1"/>
              <a:t>Quels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types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d‘expériences</a:t>
            </a:r>
            <a:r>
              <a:rPr lang="de-DE" altLang="x-none" sz="2600" dirty="0"/>
              <a:t> et </a:t>
            </a:r>
            <a:r>
              <a:rPr lang="de-DE" altLang="x-none" sz="2600" dirty="0" err="1"/>
              <a:t>d‘apprentissages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professionnels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peuvent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contribuer</a:t>
            </a:r>
            <a:r>
              <a:rPr lang="de-DE" altLang="x-none" sz="2600" dirty="0"/>
              <a:t> au </a:t>
            </a:r>
            <a:r>
              <a:rPr lang="de-DE" altLang="x-none" sz="2600" dirty="0" err="1"/>
              <a:t>développement</a:t>
            </a:r>
            <a:r>
              <a:rPr lang="de-DE" altLang="x-none" sz="2600" dirty="0"/>
              <a:t>  de </a:t>
            </a:r>
            <a:r>
              <a:rPr lang="de-DE" altLang="x-none" sz="2600" dirty="0" err="1"/>
              <a:t>ces</a:t>
            </a:r>
            <a:r>
              <a:rPr lang="de-DE" altLang="x-none" sz="2600" dirty="0"/>
              <a:t> </a:t>
            </a:r>
            <a:r>
              <a:rPr lang="de-DE" altLang="x-none" sz="2600" dirty="0" err="1"/>
              <a:t>compétences</a:t>
            </a:r>
            <a:r>
              <a:rPr lang="de-DE" altLang="x-none" sz="2600" dirty="0"/>
              <a:t> et </a:t>
            </a:r>
            <a:r>
              <a:rPr lang="de-DE" altLang="x-none" sz="2600" dirty="0" err="1"/>
              <a:t>qualités</a:t>
            </a:r>
            <a:r>
              <a:rPr lang="de-DE" altLang="x-none" sz="26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61328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395288" y="1038634"/>
            <a:ext cx="8291512" cy="792162"/>
          </a:xfrm>
        </p:spPr>
        <p:txBody>
          <a:bodyPr/>
          <a:lstStyle/>
          <a:p>
            <a:pPr eaLnBrk="1" hangingPunct="1"/>
            <a:r>
              <a:rPr lang="de-DE" altLang="x-none" dirty="0">
                <a:solidFill>
                  <a:schemeClr val="tx2"/>
                </a:solidFill>
              </a:rPr>
              <a:t>E. ETUDE DE FAISABILITÉ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844824"/>
            <a:ext cx="8291512" cy="410368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altLang="x-none" sz="2800" dirty="0" err="1"/>
              <a:t>Avons-nous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besoin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d‘un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Cadre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européen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commun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pour</a:t>
            </a:r>
            <a:r>
              <a:rPr lang="de-DE" altLang="x-none" sz="2800" dirty="0"/>
              <a:t> les </a:t>
            </a:r>
            <a:r>
              <a:rPr lang="de-DE" altLang="x-none" sz="2800" dirty="0" err="1"/>
              <a:t>enseignants</a:t>
            </a:r>
            <a:r>
              <a:rPr lang="de-DE" altLang="x-none" sz="2800" dirty="0"/>
              <a:t> de </a:t>
            </a:r>
            <a:r>
              <a:rPr lang="de-DE" altLang="x-none" sz="2800" dirty="0" err="1"/>
              <a:t>langues</a:t>
            </a:r>
            <a:r>
              <a:rPr lang="de-DE" altLang="x-none" sz="2800" dirty="0"/>
              <a:t> ?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altLang="x-none" sz="2800" dirty="0"/>
              <a:t>Si </a:t>
            </a:r>
            <a:r>
              <a:rPr lang="de-DE" altLang="x-none" sz="2800" dirty="0" err="1"/>
              <a:t>oui</a:t>
            </a:r>
            <a:r>
              <a:rPr lang="de-DE" altLang="x-none" sz="2800" dirty="0"/>
              <a:t> :</a:t>
            </a:r>
          </a:p>
          <a:p>
            <a:pPr marL="0" indent="0" eaLnBrk="1" hangingPunct="1"/>
            <a:r>
              <a:rPr lang="de-DE" altLang="x-none" sz="2800" dirty="0"/>
              <a:t> </a:t>
            </a:r>
            <a:r>
              <a:rPr lang="de-DE" altLang="x-none" sz="2800" dirty="0" err="1"/>
              <a:t>Quel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devrait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être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son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contenu</a:t>
            </a:r>
            <a:r>
              <a:rPr lang="de-DE" altLang="x-none" sz="2800" dirty="0"/>
              <a:t> ?</a:t>
            </a:r>
          </a:p>
          <a:p>
            <a:pPr marL="0" indent="0" eaLnBrk="1" hangingPunct="1"/>
            <a:r>
              <a:rPr lang="de-DE" altLang="x-none" sz="2800" dirty="0"/>
              <a:t> Quelles </a:t>
            </a:r>
            <a:r>
              <a:rPr lang="de-DE" altLang="x-none" sz="2800" dirty="0" err="1"/>
              <a:t>devraient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être</a:t>
            </a:r>
            <a:r>
              <a:rPr lang="de-DE" altLang="x-none" sz="2800" dirty="0"/>
              <a:t> les </a:t>
            </a:r>
            <a:r>
              <a:rPr lang="de-DE" altLang="x-none" sz="2800" dirty="0" err="1"/>
              <a:t>modalités</a:t>
            </a:r>
            <a:r>
              <a:rPr lang="de-DE" altLang="x-none" sz="2800" dirty="0"/>
              <a:t> de </a:t>
            </a:r>
            <a:r>
              <a:rPr lang="de-DE" altLang="x-none" sz="2800" dirty="0" err="1"/>
              <a:t>développement</a:t>
            </a:r>
            <a:r>
              <a:rPr lang="de-DE" altLang="x-none" sz="2800" dirty="0"/>
              <a:t> ?</a:t>
            </a:r>
          </a:p>
          <a:p>
            <a:pPr marL="0" indent="0" eaLnBrk="1" hangingPunct="1"/>
            <a:r>
              <a:rPr lang="de-DE" altLang="x-none" sz="2800" dirty="0"/>
              <a:t> Quelle </a:t>
            </a:r>
            <a:r>
              <a:rPr lang="de-DE" altLang="x-none" sz="2800" dirty="0" err="1"/>
              <a:t>devrait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être</a:t>
            </a:r>
            <a:r>
              <a:rPr lang="de-DE" altLang="x-none" sz="2800" dirty="0"/>
              <a:t> </a:t>
            </a:r>
            <a:r>
              <a:rPr lang="de-DE" altLang="x-none" sz="2800" dirty="0" err="1"/>
              <a:t>sa</a:t>
            </a:r>
            <a:r>
              <a:rPr lang="de-DE" altLang="x-none" sz="2800" dirty="0"/>
              <a:t> forme ?</a:t>
            </a:r>
          </a:p>
          <a:p>
            <a:pPr marL="0" indent="0" eaLnBrk="1" hangingPunct="1"/>
            <a:r>
              <a:rPr lang="de-DE" altLang="x-non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041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95288" y="1052702"/>
            <a:ext cx="8291512" cy="792162"/>
          </a:xfrm>
        </p:spPr>
        <p:txBody>
          <a:bodyPr/>
          <a:lstStyle/>
          <a:p>
            <a:pPr eaLnBrk="1" hangingPunct="1"/>
            <a:r>
              <a:rPr lang="en-GB" altLang="x-none"/>
              <a:t>Rejoindre</a:t>
            </a:r>
            <a:r>
              <a:rPr lang="en-GB" altLang="x-none" dirty="0"/>
              <a:t> le </a:t>
            </a:r>
            <a:r>
              <a:rPr lang="en-GB" altLang="x-none" dirty="0" err="1"/>
              <a:t>réseau</a:t>
            </a:r>
            <a:r>
              <a:rPr lang="en-GB" altLang="x-none" dirty="0"/>
              <a:t> de consultation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95288" y="1844824"/>
            <a:ext cx="8291512" cy="4103687"/>
          </a:xfrm>
        </p:spPr>
        <p:txBody>
          <a:bodyPr/>
          <a:lstStyle/>
          <a:p>
            <a:pPr eaLnBrk="1" hangingPunct="1"/>
            <a:endParaRPr lang="en-GB" altLang="x-none" dirty="0"/>
          </a:p>
          <a:p>
            <a:pPr eaLnBrk="1" hangingPunct="1"/>
            <a:r>
              <a:rPr lang="en-GB" altLang="x-none" dirty="0" err="1"/>
              <a:t>Seriez-vous</a:t>
            </a:r>
            <a:r>
              <a:rPr lang="en-GB" altLang="x-none" dirty="0"/>
              <a:t> </a:t>
            </a:r>
            <a:r>
              <a:rPr lang="en-GB" altLang="x-none" dirty="0" err="1"/>
              <a:t>intéressé</a:t>
            </a:r>
            <a:r>
              <a:rPr lang="en-GB" altLang="x-none" dirty="0"/>
              <a:t>(e) par </a:t>
            </a:r>
            <a:r>
              <a:rPr lang="en-GB" altLang="x-none" dirty="0" err="1"/>
              <a:t>une</a:t>
            </a:r>
            <a:r>
              <a:rPr lang="en-GB" altLang="x-none" dirty="0"/>
              <a:t> contribution </a:t>
            </a:r>
            <a:r>
              <a:rPr lang="en-GB" altLang="x-none" dirty="0" err="1"/>
              <a:t>à</a:t>
            </a:r>
            <a:r>
              <a:rPr lang="en-GB" altLang="x-none" dirty="0"/>
              <a:t> </a:t>
            </a:r>
            <a:r>
              <a:rPr lang="en-GB" altLang="x-none" dirty="0" err="1"/>
              <a:t>ce</a:t>
            </a:r>
            <a:r>
              <a:rPr lang="en-GB" altLang="x-none" dirty="0"/>
              <a:t> travail </a:t>
            </a:r>
            <a:r>
              <a:rPr lang="en-GB" altLang="x-none" dirty="0" err="1"/>
              <a:t>en</a:t>
            </a:r>
            <a:r>
              <a:rPr lang="en-GB" altLang="x-none" dirty="0"/>
              <a:t> </a:t>
            </a:r>
            <a:r>
              <a:rPr lang="en-GB" altLang="x-none" dirty="0" err="1"/>
              <a:t>fournissant</a:t>
            </a:r>
            <a:r>
              <a:rPr lang="en-GB" altLang="x-none" dirty="0"/>
              <a:t> du feedback, </a:t>
            </a:r>
            <a:r>
              <a:rPr lang="en-GB" altLang="x-none" dirty="0" err="1"/>
              <a:t>en</a:t>
            </a:r>
            <a:r>
              <a:rPr lang="en-GB" altLang="x-none" dirty="0"/>
              <a:t> participant au pilotage, etc. ? </a:t>
            </a:r>
          </a:p>
          <a:p>
            <a:pPr eaLnBrk="1" hangingPunct="1"/>
            <a:r>
              <a:rPr lang="en-GB" altLang="x-none" dirty="0"/>
              <a:t>Si </a:t>
            </a:r>
            <a:r>
              <a:rPr lang="en-GB" altLang="x-none" dirty="0" err="1"/>
              <a:t>oui</a:t>
            </a:r>
            <a:r>
              <a:rPr lang="en-GB" altLang="x-none" dirty="0"/>
              <a:t>, </a:t>
            </a:r>
            <a:r>
              <a:rPr lang="en-GB" altLang="x-none" dirty="0" err="1"/>
              <a:t>merci</a:t>
            </a:r>
            <a:r>
              <a:rPr lang="en-GB" altLang="x-none" dirty="0"/>
              <a:t> de </a:t>
            </a:r>
            <a:r>
              <a:rPr lang="en-GB" altLang="x-none" u="sng" dirty="0" err="1">
                <a:solidFill>
                  <a:schemeClr val="hlink"/>
                </a:solidFill>
              </a:rPr>
              <a:t>contacter</a:t>
            </a:r>
            <a:r>
              <a:rPr lang="en-GB" altLang="x-none" u="sng" dirty="0">
                <a:solidFill>
                  <a:schemeClr val="hlink"/>
                </a:solidFill>
              </a:rPr>
              <a:t> le </a:t>
            </a:r>
            <a:r>
              <a:rPr lang="en-GB" altLang="x-none" u="sng" dirty="0" err="1">
                <a:solidFill>
                  <a:schemeClr val="hlink"/>
                </a:solidFill>
              </a:rPr>
              <a:t>coordinateur</a:t>
            </a:r>
            <a:r>
              <a:rPr lang="en-GB" altLang="x-none" u="sng" dirty="0">
                <a:solidFill>
                  <a:schemeClr val="hlink"/>
                </a:solidFill>
              </a:rPr>
              <a:t> </a:t>
            </a:r>
            <a:r>
              <a:rPr lang="en-GB" altLang="x-none" u="sng" dirty="0" err="1">
                <a:solidFill>
                  <a:schemeClr val="hlink"/>
                </a:solidFill>
              </a:rPr>
              <a:t>ou</a:t>
            </a:r>
            <a:r>
              <a:rPr lang="en-GB" altLang="x-none" u="sng" dirty="0">
                <a:solidFill>
                  <a:schemeClr val="hlink"/>
                </a:solidFill>
              </a:rPr>
              <a:t> </a:t>
            </a:r>
            <a:r>
              <a:rPr lang="en-GB" altLang="x-none" u="sng" dirty="0" err="1">
                <a:solidFill>
                  <a:schemeClr val="hlink"/>
                </a:solidFill>
              </a:rPr>
              <a:t>l’un</a:t>
            </a:r>
            <a:r>
              <a:rPr lang="en-GB" altLang="x-none" u="sng" dirty="0">
                <a:solidFill>
                  <a:schemeClr val="hlink"/>
                </a:solidFill>
              </a:rPr>
              <a:t> des </a:t>
            </a:r>
            <a:r>
              <a:rPr lang="en-GB" altLang="x-none" u="sng" dirty="0" err="1">
                <a:solidFill>
                  <a:schemeClr val="hlink"/>
                </a:solidFill>
              </a:rPr>
              <a:t>membres</a:t>
            </a:r>
            <a:r>
              <a:rPr lang="en-GB" altLang="x-none" u="sng" dirty="0">
                <a:solidFill>
                  <a:schemeClr val="hlink"/>
                </a:solidFill>
              </a:rPr>
              <a:t> de </a:t>
            </a:r>
            <a:r>
              <a:rPr lang="en-GB" altLang="x-none" u="sng" dirty="0" err="1">
                <a:solidFill>
                  <a:schemeClr val="hlink"/>
                </a:solidFill>
              </a:rPr>
              <a:t>l’équipe</a:t>
            </a:r>
            <a:r>
              <a:rPr lang="en-GB" altLang="x-none" u="sng" dirty="0">
                <a:solidFill>
                  <a:schemeClr val="hlink"/>
                </a:solidFill>
              </a:rPr>
              <a:t>.</a:t>
            </a:r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1498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05552" y="1124670"/>
            <a:ext cx="8291512" cy="792162"/>
          </a:xfrm>
        </p:spPr>
        <p:txBody>
          <a:bodyPr/>
          <a:lstStyle/>
          <a:p>
            <a:pPr eaLnBrk="1" hangingPunct="1"/>
            <a:r>
              <a:rPr lang="de-DE" altLang="x-none" sz="3600"/>
              <a:t>Regardez</a:t>
            </a:r>
            <a:r>
              <a:rPr lang="de-DE" altLang="x-none" sz="3600" dirty="0"/>
              <a:t> la </a:t>
            </a:r>
            <a:r>
              <a:rPr lang="de-DE" altLang="x-none" sz="3600" dirty="0" err="1"/>
              <a:t>vidéo</a:t>
            </a:r>
            <a:r>
              <a:rPr lang="de-DE" altLang="x-none" sz="3600" dirty="0"/>
              <a:t> du </a:t>
            </a:r>
            <a:r>
              <a:rPr lang="de-DE" altLang="x-none" sz="3600" dirty="0" err="1"/>
              <a:t>projet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sur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Youtube</a:t>
            </a:r>
            <a:endParaRPr lang="de-DE" altLang="x-none" sz="3600" dirty="0"/>
          </a:p>
        </p:txBody>
      </p:sp>
      <p:pic>
        <p:nvPicPr>
          <p:cNvPr id="25602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057400"/>
            <a:ext cx="4968875" cy="3105150"/>
          </a:xfrm>
        </p:spPr>
      </p:pic>
      <p:sp>
        <p:nvSpPr>
          <p:cNvPr id="25603" name="Textfeld 4"/>
          <p:cNvSpPr txBox="1">
            <a:spLocks noChangeArrowheads="1"/>
          </p:cNvSpPr>
          <p:nvPr/>
        </p:nvSpPr>
        <p:spPr bwMode="auto">
          <a:xfrm>
            <a:off x="5661764" y="2276872"/>
            <a:ext cx="3035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x-none">
                <a:hlinkClick r:id="rId3"/>
              </a:rPr>
              <a:t>In English</a:t>
            </a:r>
            <a:endParaRPr lang="de-DE" altLang="x-none"/>
          </a:p>
          <a:p>
            <a:endParaRPr lang="de-DE" altLang="x-none" dirty="0"/>
          </a:p>
          <a:p>
            <a:r>
              <a:rPr lang="de-DE" altLang="x-none" dirty="0">
                <a:hlinkClick r:id="rId4"/>
              </a:rPr>
              <a:t>En français</a:t>
            </a:r>
            <a:endParaRPr lang="de-DE" altLang="x-none" dirty="0"/>
          </a:p>
          <a:p>
            <a:endParaRPr lang="de-DE" altLang="x-none" dirty="0"/>
          </a:p>
          <a:p>
            <a:r>
              <a:rPr lang="de-DE" altLang="x-none" dirty="0">
                <a:hlinkClick r:id="rId5"/>
              </a:rPr>
              <a:t>Auf Deutsch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746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251520" y="908645"/>
            <a:ext cx="8580438" cy="792163"/>
          </a:xfrm>
        </p:spPr>
        <p:txBody>
          <a:bodyPr/>
          <a:lstStyle/>
          <a:p>
            <a:pPr eaLnBrk="1" hangingPunct="1"/>
            <a:r>
              <a:rPr lang="de-DE" altLang="x-none" sz="3600" dirty="0" err="1"/>
              <a:t>Quel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est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l‘objectif</a:t>
            </a:r>
            <a:r>
              <a:rPr lang="de-DE" altLang="x-none" sz="3600" dirty="0"/>
              <a:t> du </a:t>
            </a:r>
            <a:r>
              <a:rPr lang="de-DE" altLang="x-none" sz="3600" dirty="0" err="1"/>
              <a:t>projet</a:t>
            </a:r>
            <a:r>
              <a:rPr lang="de-DE" altLang="x-none" sz="3600" dirty="0"/>
              <a:t> ? 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569325" cy="4535488"/>
          </a:xfrm>
        </p:spPr>
        <p:txBody>
          <a:bodyPr/>
          <a:lstStyle/>
          <a:p>
            <a:pPr eaLnBrk="1" hangingPunct="1"/>
            <a:r>
              <a:rPr lang="en-GB" altLang="x-none" sz="2800" dirty="0"/>
              <a:t>Les </a:t>
            </a:r>
            <a:r>
              <a:rPr lang="en-GB" altLang="x-none" sz="2800" dirty="0" err="1"/>
              <a:t>compétences</a:t>
            </a:r>
            <a:r>
              <a:rPr lang="en-GB" altLang="x-none" sz="2800" dirty="0"/>
              <a:t> des </a:t>
            </a:r>
            <a:r>
              <a:rPr lang="en-GB" altLang="x-none" sz="2800" dirty="0" err="1"/>
              <a:t>enseignants</a:t>
            </a:r>
            <a:r>
              <a:rPr lang="en-GB" altLang="x-none" sz="2800" dirty="0"/>
              <a:t> pour </a:t>
            </a:r>
            <a:r>
              <a:rPr lang="en-GB" altLang="x-none" sz="2800" dirty="0" err="1"/>
              <a:t>l’enseignement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d’une</a:t>
            </a:r>
            <a:r>
              <a:rPr lang="en-GB" altLang="x-none" sz="2800" dirty="0"/>
              <a:t> langue </a:t>
            </a:r>
            <a:r>
              <a:rPr lang="en-GB" altLang="x-none" sz="2800" dirty="0" err="1"/>
              <a:t>ou</a:t>
            </a:r>
            <a:r>
              <a:rPr lang="en-GB" altLang="x-none" sz="2800" dirty="0"/>
              <a:t> pour la prise </a:t>
            </a:r>
            <a:r>
              <a:rPr lang="en-GB" altLang="x-none" sz="2800" dirty="0" err="1"/>
              <a:t>en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compte</a:t>
            </a:r>
            <a:r>
              <a:rPr lang="en-GB" altLang="x-none" sz="2800" dirty="0"/>
              <a:t> des </a:t>
            </a:r>
            <a:r>
              <a:rPr lang="en-GB" altLang="x-none" sz="2800" dirty="0" err="1"/>
              <a:t>langues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dans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l’éducation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jouent</a:t>
            </a:r>
            <a:r>
              <a:rPr lang="en-GB" altLang="x-none" sz="2800" dirty="0"/>
              <a:t> un </a:t>
            </a:r>
            <a:r>
              <a:rPr lang="en-GB" altLang="x-none" sz="2800" dirty="0" err="1"/>
              <a:t>rôle</a:t>
            </a:r>
            <a:r>
              <a:rPr lang="en-GB" altLang="x-none" sz="2800" dirty="0"/>
              <a:t> crucial pour la </a:t>
            </a:r>
            <a:r>
              <a:rPr lang="en-GB" altLang="x-none" sz="2800" dirty="0" err="1"/>
              <a:t>qualité</a:t>
            </a:r>
            <a:r>
              <a:rPr lang="en-GB" altLang="x-none" sz="2800" dirty="0"/>
              <a:t> et </a:t>
            </a:r>
            <a:r>
              <a:rPr lang="en-GB" altLang="x-none" sz="2800" dirty="0" err="1"/>
              <a:t>l’efficacité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l’éducation</a:t>
            </a:r>
            <a:r>
              <a:rPr lang="en-GB" altLang="x-none" sz="2800" dirty="0" smtClean="0"/>
              <a:t>.</a:t>
            </a:r>
          </a:p>
          <a:p>
            <a:pPr eaLnBrk="1" hangingPunct="1"/>
            <a:endParaRPr lang="en-GB" altLang="x-none" sz="2800" dirty="0"/>
          </a:p>
          <a:p>
            <a:pPr eaLnBrk="1" hangingPunct="1"/>
            <a:r>
              <a:rPr lang="en-GB" altLang="x-none" sz="2800" dirty="0" err="1"/>
              <a:t>Plusieurs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projets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antérieurs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ont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élaboré</a:t>
            </a:r>
            <a:r>
              <a:rPr lang="en-GB" altLang="x-none" sz="2800" dirty="0"/>
              <a:t> des cadres et </a:t>
            </a:r>
            <a:r>
              <a:rPr lang="en-GB" altLang="x-none" sz="2800" dirty="0" err="1"/>
              <a:t>fourni</a:t>
            </a:r>
            <a:r>
              <a:rPr lang="en-GB" altLang="x-none" sz="2800" dirty="0"/>
              <a:t> des descriptions d’un grand </a:t>
            </a:r>
            <a:r>
              <a:rPr lang="en-GB" altLang="x-none" sz="2800" dirty="0" err="1"/>
              <a:t>nombre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ces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compétences</a:t>
            </a:r>
            <a:r>
              <a:rPr lang="en-GB" altLang="x-none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67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580438" cy="792163"/>
          </a:xfrm>
        </p:spPr>
        <p:txBody>
          <a:bodyPr/>
          <a:lstStyle/>
          <a:p>
            <a:pPr eaLnBrk="1" hangingPunct="1"/>
            <a:r>
              <a:rPr lang="de-DE" altLang="x-none" sz="3600"/>
              <a:t>Quel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est</a:t>
            </a:r>
            <a:r>
              <a:rPr lang="de-DE" altLang="x-none" sz="3600" dirty="0"/>
              <a:t> </a:t>
            </a:r>
            <a:r>
              <a:rPr lang="de-DE" altLang="x-none" sz="3600" dirty="0" err="1"/>
              <a:t>l‘objectif</a:t>
            </a:r>
            <a:r>
              <a:rPr lang="de-DE" altLang="x-none" sz="3600" dirty="0"/>
              <a:t> du </a:t>
            </a:r>
            <a:r>
              <a:rPr lang="de-DE" altLang="x-none" sz="3600" dirty="0" err="1"/>
              <a:t>projet</a:t>
            </a:r>
            <a:r>
              <a:rPr lang="de-DE" altLang="x-none" sz="3600" dirty="0"/>
              <a:t> ? </a:t>
            </a:r>
          </a:p>
        </p:txBody>
      </p:sp>
      <p:sp>
        <p:nvSpPr>
          <p:cNvPr id="14338" name="Inhaltsplatzhalter 2"/>
          <p:cNvSpPr>
            <a:spLocks noGrp="1"/>
          </p:cNvSpPr>
          <p:nvPr>
            <p:ph idx="1"/>
          </p:nvPr>
        </p:nvSpPr>
        <p:spPr>
          <a:xfrm>
            <a:off x="395536" y="1844824"/>
            <a:ext cx="8569325" cy="4535488"/>
          </a:xfrm>
        </p:spPr>
        <p:txBody>
          <a:bodyPr/>
          <a:lstStyle/>
          <a:p>
            <a:pPr eaLnBrk="1" hangingPunct="1"/>
            <a:r>
              <a:rPr lang="en-GB" altLang="x-none" sz="2800" dirty="0" smtClean="0"/>
              <a:t>Il </a:t>
            </a:r>
            <a:r>
              <a:rPr lang="en-GB" altLang="x-none" sz="2800" dirty="0" err="1"/>
              <a:t>n’existe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cependant</a:t>
            </a:r>
            <a:r>
              <a:rPr lang="en-GB" altLang="x-none" sz="2800" dirty="0"/>
              <a:t> encore </a:t>
            </a:r>
            <a:r>
              <a:rPr lang="en-GB" altLang="x-none" sz="2800" dirty="0" err="1"/>
              <a:t>aucune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vue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d’ensemble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ces</a:t>
            </a:r>
            <a:r>
              <a:rPr lang="en-GB" altLang="x-none" sz="2800" dirty="0"/>
              <a:t> cadres et de </a:t>
            </a:r>
            <a:r>
              <a:rPr lang="en-GB" altLang="x-none" sz="2800" dirty="0" err="1"/>
              <a:t>leurs</a:t>
            </a:r>
            <a:r>
              <a:rPr lang="en-GB" altLang="x-none" sz="2800" dirty="0"/>
              <a:t> utilisations </a:t>
            </a:r>
            <a:r>
              <a:rPr lang="en-GB" altLang="x-none" sz="2800" dirty="0" err="1"/>
              <a:t>potentielles</a:t>
            </a:r>
            <a:r>
              <a:rPr lang="en-GB" altLang="x-none" sz="2800" dirty="0"/>
              <a:t>, </a:t>
            </a:r>
            <a:r>
              <a:rPr lang="en-GB" altLang="x-none" sz="2800" dirty="0" err="1"/>
              <a:t>ni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aucun</a:t>
            </a:r>
            <a:r>
              <a:rPr lang="en-GB" altLang="x-none" sz="2800" dirty="0"/>
              <a:t> cadre qui </a:t>
            </a:r>
            <a:r>
              <a:rPr lang="en-GB" altLang="x-none" sz="2800" dirty="0" err="1"/>
              <a:t>prenne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en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compte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l’ensemble</a:t>
            </a:r>
            <a:r>
              <a:rPr lang="en-GB" altLang="x-none" sz="2800" dirty="0"/>
              <a:t> des aspects </a:t>
            </a:r>
            <a:r>
              <a:rPr lang="en-GB" altLang="x-none" sz="2800" dirty="0" err="1"/>
              <a:t>relatifs</a:t>
            </a:r>
            <a:r>
              <a:rPr lang="en-GB" altLang="x-none" sz="2800" dirty="0"/>
              <a:t> aux </a:t>
            </a:r>
            <a:r>
              <a:rPr lang="en-GB" altLang="x-none" sz="2800" dirty="0" err="1"/>
              <a:t>langues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dans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l’enseignement</a:t>
            </a:r>
            <a:r>
              <a:rPr lang="en-GB" altLang="x-none" sz="2800" dirty="0" smtClean="0"/>
              <a:t>.</a:t>
            </a:r>
          </a:p>
          <a:p>
            <a:pPr eaLnBrk="1" hangingPunct="1"/>
            <a:endParaRPr lang="en-GB" altLang="x-none" sz="2800" dirty="0"/>
          </a:p>
          <a:p>
            <a:pPr eaLnBrk="1" hangingPunct="1"/>
            <a:r>
              <a:rPr lang="en-GB" altLang="x-none" sz="2800" dirty="0"/>
              <a:t>Le </a:t>
            </a:r>
            <a:r>
              <a:rPr lang="en-GB" altLang="x-none" sz="2800" dirty="0" err="1"/>
              <a:t>présent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projet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s’efforce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combler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ces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lacunes</a:t>
            </a:r>
            <a:r>
              <a:rPr lang="en-GB" altLang="x-none" sz="2800" dirty="0" smtClean="0"/>
              <a:t>.</a:t>
            </a: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15980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395288" y="1124744"/>
            <a:ext cx="8291512" cy="792162"/>
          </a:xfrm>
        </p:spPr>
        <p:txBody>
          <a:bodyPr/>
          <a:lstStyle/>
          <a:p>
            <a:pPr eaLnBrk="1" hangingPunct="1"/>
            <a:r>
              <a:rPr lang="de-DE" altLang="x-none" sz="4000" dirty="0" err="1"/>
              <a:t>Membres</a:t>
            </a:r>
            <a:r>
              <a:rPr lang="de-DE" altLang="x-none" sz="4000" dirty="0"/>
              <a:t> de </a:t>
            </a:r>
            <a:r>
              <a:rPr lang="de-DE" altLang="x-none" sz="4000" dirty="0" err="1"/>
              <a:t>l‘équipe</a:t>
            </a:r>
            <a:r>
              <a:rPr lang="de-DE" altLang="x-none" sz="4000" dirty="0"/>
              <a:t> de </a:t>
            </a:r>
            <a:r>
              <a:rPr lang="de-DE" altLang="x-none" sz="4000" dirty="0" err="1"/>
              <a:t>projet</a:t>
            </a:r>
            <a:endParaRPr lang="de-DE" altLang="x-none" sz="4000" dirty="0"/>
          </a:p>
        </p:txBody>
      </p:sp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395288" y="2276872"/>
            <a:ext cx="8291512" cy="3384153"/>
          </a:xfrm>
        </p:spPr>
        <p:txBody>
          <a:bodyPr/>
          <a:lstStyle/>
          <a:p>
            <a:pPr eaLnBrk="1" hangingPunct="1"/>
            <a:r>
              <a:rPr lang="de-DE" altLang="x-none" sz="2000" dirty="0">
                <a:hlinkClick r:id="rId2"/>
              </a:rPr>
              <a:t>http://www.ecml.at/ECML-Programme/Programme2016-2019/TowardsaCommonEuropeanFrameworkofReferenceforLanguageTeachers/CEFR-team/tabid/1876/language/fr-FR/Default.aspx</a:t>
            </a:r>
            <a:endParaRPr lang="de-DE" altLang="x-none" sz="2000" dirty="0"/>
          </a:p>
          <a:p>
            <a:pPr eaLnBrk="1" hangingPunct="1">
              <a:buFont typeface="Arial" charset="0"/>
              <a:buNone/>
            </a:pPr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15657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95288" y="1043642"/>
            <a:ext cx="8291512" cy="792163"/>
          </a:xfrm>
        </p:spPr>
        <p:txBody>
          <a:bodyPr/>
          <a:lstStyle/>
          <a:p>
            <a:pPr eaLnBrk="1" hangingPunct="1"/>
            <a:r>
              <a:rPr lang="en-GB" altLang="x-none" sz="3600"/>
              <a:t>‘</a:t>
            </a:r>
            <a:r>
              <a:rPr lang="en-GB" altLang="x-none" sz="3600" dirty="0" err="1"/>
              <a:t>Produits</a:t>
            </a:r>
            <a:r>
              <a:rPr lang="en-GB" altLang="x-none" sz="3600" dirty="0"/>
              <a:t>’ </a:t>
            </a:r>
            <a:r>
              <a:rPr lang="en-GB" altLang="x-none" sz="3600" dirty="0" err="1"/>
              <a:t>envisagés</a:t>
            </a:r>
            <a:r>
              <a:rPr lang="en-GB" altLang="x-none" sz="3600" dirty="0"/>
              <a:t> pour le </a:t>
            </a:r>
            <a:r>
              <a:rPr lang="en-GB" altLang="x-none" sz="3600" dirty="0" err="1"/>
              <a:t>projet</a:t>
            </a:r>
            <a:endParaRPr lang="en-GB" alt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824"/>
            <a:ext cx="8291512" cy="3949576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GB" altLang="x-none" sz="2400" dirty="0"/>
              <a:t>Un guide </a:t>
            </a:r>
            <a:r>
              <a:rPr lang="en-GB" altLang="x-none" sz="2400" dirty="0" err="1"/>
              <a:t>d’utilisation</a:t>
            </a:r>
            <a:r>
              <a:rPr lang="en-GB" altLang="x-none" sz="2400" dirty="0"/>
              <a:t> des cadres </a:t>
            </a:r>
            <a:r>
              <a:rPr lang="en-GB" altLang="x-none" sz="2400" dirty="0" err="1"/>
              <a:t>existants</a:t>
            </a:r>
            <a:r>
              <a:rPr lang="en-GB" altLang="x-none" sz="2400" dirty="0"/>
              <a:t> pour la formation </a:t>
            </a:r>
            <a:r>
              <a:rPr lang="en-GB" altLang="x-none" sz="2400" dirty="0" err="1"/>
              <a:t>en</a:t>
            </a:r>
            <a:r>
              <a:rPr lang="en-GB" altLang="x-none" sz="2400" dirty="0"/>
              <a:t> langue et au-</a:t>
            </a:r>
            <a:r>
              <a:rPr lang="en-GB" altLang="x-none" sz="2400" dirty="0" err="1"/>
              <a:t>delà</a:t>
            </a:r>
            <a:endParaRPr lang="en-GB" altLang="x-none" sz="2400" dirty="0"/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GB" altLang="x-none" sz="2400" dirty="0"/>
              <a:t>Des </a:t>
            </a:r>
            <a:r>
              <a:rPr lang="en-GB" altLang="x-none" sz="2400" dirty="0" err="1"/>
              <a:t>exemples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pratiques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d’utilisation</a:t>
            </a:r>
            <a:r>
              <a:rPr lang="en-GB" altLang="x-none" sz="2400" dirty="0"/>
              <a:t> des </a:t>
            </a:r>
            <a:r>
              <a:rPr lang="en-GB" altLang="x-none" sz="2400" dirty="0" err="1"/>
              <a:t>outils</a:t>
            </a:r>
            <a:r>
              <a:rPr lang="en-GB" altLang="x-none" sz="2400" dirty="0"/>
              <a:t> </a:t>
            </a:r>
            <a:r>
              <a:rPr lang="en-GB" altLang="x-none" sz="2400" dirty="0" err="1" smtClean="0"/>
              <a:t>existants</a:t>
            </a:r>
            <a:endParaRPr lang="en-GB" altLang="x-none" sz="2400" dirty="0" smtClean="0"/>
          </a:p>
          <a:p>
            <a:pPr marL="514350" indent="-514350">
              <a:buFont typeface="Calibri" charset="0"/>
              <a:buAutoNum type="alphaUcPeriod"/>
            </a:pPr>
            <a:r>
              <a:rPr lang="en-GB" altLang="x-none" sz="2400" dirty="0"/>
              <a:t>La </a:t>
            </a:r>
            <a:r>
              <a:rPr lang="en-GB" altLang="x-none" sz="2400" dirty="0" err="1"/>
              <a:t>poursuite</a:t>
            </a:r>
            <a:r>
              <a:rPr lang="en-GB" altLang="x-none" sz="2400" dirty="0"/>
              <a:t> du </a:t>
            </a:r>
            <a:r>
              <a:rPr lang="en-GB" altLang="x-none" sz="2400" dirty="0" err="1"/>
              <a:t>développement</a:t>
            </a:r>
            <a:r>
              <a:rPr lang="en-GB" altLang="x-none" sz="2400" dirty="0"/>
              <a:t>, du pilotage et de la validation </a:t>
            </a:r>
            <a:r>
              <a:rPr lang="en-GB" altLang="x-none" sz="2400" dirty="0" err="1"/>
              <a:t>empirique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d’outils</a:t>
            </a:r>
            <a:r>
              <a:rPr lang="en-GB" altLang="x-none" sz="2400" dirty="0"/>
              <a:t> </a:t>
            </a:r>
            <a:r>
              <a:rPr lang="en-GB" altLang="x-none" sz="2400" dirty="0" err="1" smtClean="0"/>
              <a:t>existants</a:t>
            </a:r>
            <a:endParaRPr lang="en-GB" altLang="x-none" sz="2400" dirty="0"/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GB" altLang="x-none" sz="2400" dirty="0"/>
              <a:t>Un </a:t>
            </a:r>
            <a:r>
              <a:rPr lang="en-GB" altLang="x-none" sz="2400" dirty="0" err="1"/>
              <a:t>inventaire</a:t>
            </a:r>
            <a:r>
              <a:rPr lang="en-GB" altLang="x-none" sz="2400" dirty="0"/>
              <a:t> de </a:t>
            </a:r>
            <a:r>
              <a:rPr lang="en-GB" altLang="x-none" sz="2400" dirty="0" err="1"/>
              <a:t>compétences</a:t>
            </a:r>
            <a:r>
              <a:rPr lang="en-GB" altLang="x-none" sz="2400" dirty="0"/>
              <a:t>-clefs pour </a:t>
            </a:r>
            <a:r>
              <a:rPr lang="en-GB" altLang="x-none" sz="2400" dirty="0" err="1"/>
              <a:t>l’enseignement</a:t>
            </a:r>
            <a:r>
              <a:rPr lang="en-GB" altLang="x-none" sz="2400" dirty="0"/>
              <a:t> des </a:t>
            </a:r>
            <a:r>
              <a:rPr lang="en-GB" altLang="x-none" sz="2400" dirty="0" err="1"/>
              <a:t>langues</a:t>
            </a:r>
            <a:endParaRPr lang="en-GB" altLang="x-none" sz="2400" dirty="0"/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GB" altLang="x-none" sz="2400" dirty="0" err="1" smtClean="0"/>
              <a:t>Une</a:t>
            </a:r>
            <a:r>
              <a:rPr lang="en-GB" altLang="x-none" sz="2400" dirty="0" smtClean="0"/>
              <a:t> </a:t>
            </a:r>
            <a:r>
              <a:rPr lang="en-GB" altLang="x-none" sz="2400" dirty="0" err="1"/>
              <a:t>étude</a:t>
            </a:r>
            <a:r>
              <a:rPr lang="en-GB" altLang="x-none" sz="2400" dirty="0"/>
              <a:t> de la </a:t>
            </a:r>
            <a:r>
              <a:rPr lang="en-GB" altLang="x-none" sz="2400" dirty="0" err="1"/>
              <a:t>réalité</a:t>
            </a:r>
            <a:r>
              <a:rPr lang="en-GB" altLang="x-none" sz="2400" dirty="0"/>
              <a:t> du </a:t>
            </a:r>
            <a:r>
              <a:rPr lang="en-GB" altLang="x-none" sz="2400" dirty="0" err="1"/>
              <a:t>besoin</a:t>
            </a:r>
            <a:r>
              <a:rPr lang="en-GB" altLang="x-none" sz="2400" dirty="0"/>
              <a:t> d’un Cadre </a:t>
            </a:r>
            <a:r>
              <a:rPr lang="en-GB" altLang="x-none" sz="2400" dirty="0" err="1"/>
              <a:t>européen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commun</a:t>
            </a:r>
            <a:r>
              <a:rPr lang="en-GB" altLang="x-none" sz="2400" dirty="0"/>
              <a:t> pour les </a:t>
            </a:r>
            <a:r>
              <a:rPr lang="en-GB" altLang="x-none" sz="2400" dirty="0" err="1"/>
              <a:t>enseignants</a:t>
            </a:r>
            <a:r>
              <a:rPr lang="en-GB" altLang="x-none" sz="2400" dirty="0"/>
              <a:t> de </a:t>
            </a:r>
            <a:r>
              <a:rPr lang="en-GB" altLang="x-none" sz="2400" dirty="0" err="1"/>
              <a:t>langues</a:t>
            </a:r>
            <a:r>
              <a:rPr lang="en-GB" altLang="x-none" sz="2400" dirty="0"/>
              <a:t> et de </a:t>
            </a:r>
            <a:r>
              <a:rPr lang="en-GB" altLang="x-none" sz="2400" dirty="0" err="1"/>
              <a:t>sa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faisabilité</a:t>
            </a:r>
            <a:r>
              <a:rPr lang="en-GB" altLang="x-non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2239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363537" y="1052736"/>
            <a:ext cx="8518525" cy="1012825"/>
          </a:xfrm>
        </p:spPr>
        <p:txBody>
          <a:bodyPr/>
          <a:lstStyle/>
          <a:p>
            <a:pPr eaLnBrk="1" hangingPunct="1"/>
            <a:r>
              <a:rPr lang="en-GB" altLang="x-none" sz="2800" dirty="0">
                <a:solidFill>
                  <a:schemeClr val="tx2"/>
                </a:solidFill>
              </a:rPr>
              <a:t>A. LA PROPOSITION D’UN GUIDE D’UTILISATION DES CADRES POUR LA COMPETENCE DES ENSEIGNANTS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2348880"/>
            <a:ext cx="7886700" cy="33845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GB" altLang="x-none" sz="2800" dirty="0"/>
              <a:t>Première </a:t>
            </a:r>
            <a:r>
              <a:rPr lang="en-GB" altLang="x-none" sz="2800" dirty="0" err="1"/>
              <a:t>étape</a:t>
            </a:r>
            <a:r>
              <a:rPr lang="en-GB" altLang="x-none" sz="2800" dirty="0"/>
              <a:t> du </a:t>
            </a:r>
            <a:r>
              <a:rPr lang="en-GB" altLang="x-none" sz="2800" dirty="0" err="1"/>
              <a:t>projet</a:t>
            </a:r>
            <a:r>
              <a:rPr lang="en-GB" altLang="x-none" sz="2800" dirty="0"/>
              <a:t> : </a:t>
            </a:r>
          </a:p>
          <a:p>
            <a:pPr marL="0" indent="0" eaLnBrk="1" hangingPunct="1"/>
            <a:r>
              <a:rPr lang="en-GB" altLang="x-none" sz="2800" dirty="0"/>
              <a:t> Passer </a:t>
            </a:r>
            <a:r>
              <a:rPr lang="en-GB" altLang="x-none" sz="2800" dirty="0" err="1"/>
              <a:t>en</a:t>
            </a:r>
            <a:r>
              <a:rPr lang="en-GB" altLang="x-none" sz="2800" dirty="0"/>
              <a:t> revue les cadres </a:t>
            </a:r>
            <a:r>
              <a:rPr lang="en-GB" altLang="x-none" sz="2800" dirty="0" err="1"/>
              <a:t>existants</a:t>
            </a:r>
            <a:r>
              <a:rPr lang="en-GB" altLang="x-none" sz="2800" dirty="0"/>
              <a:t> pour les </a:t>
            </a:r>
            <a:r>
              <a:rPr lang="en-GB" altLang="x-none" sz="2800" dirty="0" err="1"/>
              <a:t>enseignants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langues</a:t>
            </a:r>
            <a:r>
              <a:rPr lang="en-GB" altLang="x-none" sz="2800" dirty="0"/>
              <a:t> et les </a:t>
            </a:r>
            <a:r>
              <a:rPr lang="en-GB" altLang="x-none" sz="2800" dirty="0" err="1"/>
              <a:t>enseignants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façon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générale</a:t>
            </a:r>
            <a:endParaRPr lang="en-GB" altLang="x-none" sz="2800" dirty="0"/>
          </a:p>
          <a:p>
            <a:pPr marL="0" indent="0" eaLnBrk="1" hangingPunct="1"/>
            <a:r>
              <a:rPr lang="en-GB" altLang="x-none" sz="2800" dirty="0"/>
              <a:t> </a:t>
            </a:r>
            <a:r>
              <a:rPr lang="en-GB" altLang="x-none" sz="2800" dirty="0" err="1"/>
              <a:t>Produire</a:t>
            </a:r>
            <a:r>
              <a:rPr lang="en-GB" altLang="x-none" sz="2800" dirty="0"/>
              <a:t> un catalogue </a:t>
            </a:r>
            <a:r>
              <a:rPr lang="en-GB" altLang="x-none" sz="2800" dirty="0" err="1"/>
              <a:t>ou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inventaire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ceux</a:t>
            </a:r>
            <a:r>
              <a:rPr lang="en-GB" altLang="x-none" sz="2800" dirty="0"/>
              <a:t>-ci</a:t>
            </a:r>
          </a:p>
          <a:p>
            <a:pPr marL="0" indent="0" eaLnBrk="1" hangingPunct="1"/>
            <a:r>
              <a:rPr lang="en-GB" altLang="x-none" sz="2800" dirty="0"/>
              <a:t> </a:t>
            </a:r>
            <a:r>
              <a:rPr lang="en-GB" altLang="x-none" sz="2800" dirty="0" err="1"/>
              <a:t>Préparer</a:t>
            </a:r>
            <a:r>
              <a:rPr lang="en-GB" altLang="x-none" sz="2800" dirty="0"/>
              <a:t> un guide des </a:t>
            </a:r>
            <a:r>
              <a:rPr lang="en-GB" altLang="x-none" sz="2800" dirty="0" smtClean="0"/>
              <a:t>cadres </a:t>
            </a:r>
            <a:r>
              <a:rPr lang="en-GB" altLang="x-none" sz="2800" dirty="0"/>
              <a:t>pour la formation et le </a:t>
            </a:r>
            <a:r>
              <a:rPr lang="en-GB" altLang="x-none" sz="2800" dirty="0" err="1"/>
              <a:t>développement</a:t>
            </a:r>
            <a:r>
              <a:rPr lang="en-GB" altLang="x-none" sz="2800" dirty="0"/>
              <a:t> des </a:t>
            </a:r>
            <a:r>
              <a:rPr lang="en-GB" altLang="x-none" sz="2800" dirty="0" err="1"/>
              <a:t>compétences</a:t>
            </a:r>
            <a:r>
              <a:rPr lang="en-GB" altLang="x-none" sz="2800" dirty="0"/>
              <a:t> des </a:t>
            </a:r>
            <a:r>
              <a:rPr lang="en-GB" altLang="x-none" sz="2800" dirty="0" err="1"/>
              <a:t>enseignants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langues</a:t>
            </a:r>
            <a:endParaRPr lang="en-GB" altLang="x-none" sz="2800" dirty="0"/>
          </a:p>
        </p:txBody>
      </p:sp>
    </p:spTree>
    <p:extLst>
      <p:ext uri="{BB962C8B-B14F-4D97-AF65-F5344CB8AC3E}">
        <p14:creationId xmlns:p14="http://schemas.microsoft.com/office/powerpoint/2010/main" val="146537247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94330" y="908645"/>
            <a:ext cx="8291512" cy="792163"/>
          </a:xfrm>
        </p:spPr>
        <p:txBody>
          <a:bodyPr/>
          <a:lstStyle/>
          <a:p>
            <a:pPr eaLnBrk="1" hangingPunct="1"/>
            <a:r>
              <a:rPr lang="en-GB" altLang="x-none" sz="3600" dirty="0" err="1"/>
              <a:t>Objets</a:t>
            </a:r>
            <a:r>
              <a:rPr lang="en-GB" altLang="x-none" sz="3600" dirty="0"/>
              <a:t> de </a:t>
            </a:r>
            <a:r>
              <a:rPr lang="en-GB" altLang="x-none" sz="3600" dirty="0" err="1"/>
              <a:t>l’analyse</a:t>
            </a:r>
            <a:endParaRPr lang="en-GB" alt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142" y="1700808"/>
            <a:ext cx="7886700" cy="4002087"/>
          </a:xfrm>
        </p:spPr>
        <p:txBody>
          <a:bodyPr>
            <a:normAutofit/>
          </a:bodyPr>
          <a:lstStyle/>
          <a:p>
            <a:pPr marL="385763" indent="-385763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altLang="x-none" sz="2400" dirty="0"/>
              <a:t>Cadres et instruments </a:t>
            </a:r>
            <a:r>
              <a:rPr lang="en-GB" altLang="x-none" sz="2400" dirty="0" err="1"/>
              <a:t>concernant</a:t>
            </a:r>
            <a:r>
              <a:rPr lang="en-GB" altLang="x-none" sz="2400" dirty="0"/>
              <a:t> les </a:t>
            </a:r>
            <a:r>
              <a:rPr lang="en-GB" altLang="x-none" sz="2400" dirty="0" err="1"/>
              <a:t>compétences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en</a:t>
            </a:r>
            <a:r>
              <a:rPr lang="en-GB" altLang="x-none" sz="2400" dirty="0"/>
              <a:t> oeuvre </a:t>
            </a:r>
            <a:r>
              <a:rPr lang="en-GB" altLang="x-none" sz="2400" dirty="0" err="1"/>
              <a:t>dans</a:t>
            </a:r>
            <a:r>
              <a:rPr lang="en-GB" altLang="x-none" sz="2400" dirty="0"/>
              <a:t>  </a:t>
            </a:r>
            <a:r>
              <a:rPr lang="en-GB" altLang="x-none" sz="2400" dirty="0" err="1"/>
              <a:t>l’enseignement</a:t>
            </a:r>
            <a:r>
              <a:rPr lang="en-GB" altLang="x-none" sz="2400" dirty="0"/>
              <a:t> des </a:t>
            </a:r>
            <a:r>
              <a:rPr lang="en-GB" altLang="x-none" sz="2400" dirty="0" err="1"/>
              <a:t>langues</a:t>
            </a:r>
            <a:r>
              <a:rPr lang="en-GB" altLang="x-none" sz="2400" dirty="0"/>
              <a:t> :</a:t>
            </a:r>
          </a:p>
          <a:p>
            <a:pPr lvl="1" eaLnBrk="1" hangingPunct="1">
              <a:lnSpc>
                <a:spcPct val="80000"/>
              </a:lnSpc>
            </a:pPr>
            <a:r>
              <a:rPr lang="en-GB" altLang="x-none" sz="2400" dirty="0" err="1"/>
              <a:t>en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général</a:t>
            </a:r>
            <a:endParaRPr lang="en-GB" altLang="x-none" sz="2400" dirty="0"/>
          </a:p>
          <a:p>
            <a:pPr lvl="1" eaLnBrk="1" hangingPunct="1">
              <a:lnSpc>
                <a:spcPct val="80000"/>
              </a:lnSpc>
            </a:pPr>
            <a:r>
              <a:rPr lang="en-GB" altLang="x-none" sz="2400" dirty="0"/>
              <a:t>de </a:t>
            </a:r>
            <a:r>
              <a:rPr lang="en-GB" altLang="x-none" sz="2400" dirty="0" err="1"/>
              <a:t>façon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spécialisée</a:t>
            </a:r>
            <a:r>
              <a:rPr lang="en-GB" altLang="x-none" sz="2400" dirty="0"/>
              <a:t> (</a:t>
            </a:r>
            <a:r>
              <a:rPr lang="en-GB" altLang="x-none" sz="2400" dirty="0" err="1"/>
              <a:t>éducateurs</a:t>
            </a:r>
            <a:r>
              <a:rPr lang="en-GB" altLang="x-none" sz="2400" dirty="0"/>
              <a:t>/</a:t>
            </a:r>
            <a:r>
              <a:rPr lang="en-GB" altLang="x-none" sz="2400" dirty="0" err="1"/>
              <a:t>trices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en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pré-élémentaire</a:t>
            </a:r>
            <a:r>
              <a:rPr lang="en-GB" altLang="x-none" sz="2400" dirty="0"/>
              <a:t>, EMILE, etc.)</a:t>
            </a:r>
          </a:p>
          <a:p>
            <a:pPr marL="385763" indent="-385763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altLang="x-none" sz="2400" dirty="0"/>
              <a:t>Cadres pour </a:t>
            </a:r>
            <a:r>
              <a:rPr lang="en-GB" altLang="x-none" sz="2400" dirty="0" err="1"/>
              <a:t>enseignants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d’une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matière</a:t>
            </a:r>
            <a:r>
              <a:rPr lang="en-GB" altLang="x-none" sz="2400" dirty="0"/>
              <a:t>/de </a:t>
            </a:r>
            <a:r>
              <a:rPr lang="en-GB" altLang="x-none" sz="2400" dirty="0" err="1"/>
              <a:t>toutes</a:t>
            </a:r>
            <a:r>
              <a:rPr lang="en-GB" altLang="x-none" sz="2400" dirty="0"/>
              <a:t> les </a:t>
            </a:r>
            <a:r>
              <a:rPr lang="en-GB" altLang="x-none" sz="2400" dirty="0" err="1"/>
              <a:t>matières</a:t>
            </a:r>
            <a:r>
              <a:rPr lang="en-GB" altLang="x-none" sz="2400" dirty="0"/>
              <a:t> (par ex. </a:t>
            </a:r>
            <a:r>
              <a:rPr lang="en-GB" altLang="x-none" sz="2400" dirty="0" err="1"/>
              <a:t>ceux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en</a:t>
            </a:r>
            <a:r>
              <a:rPr lang="en-GB" altLang="x-none" sz="2400" dirty="0"/>
              <a:t> usage </a:t>
            </a:r>
            <a:r>
              <a:rPr lang="en-GB" altLang="x-none" sz="2400" dirty="0" err="1"/>
              <a:t>en</a:t>
            </a:r>
            <a:r>
              <a:rPr lang="en-GB" altLang="x-none" sz="2400" dirty="0"/>
              <a:t> </a:t>
            </a:r>
            <a:r>
              <a:rPr lang="en-GB" altLang="x-none" sz="2400" dirty="0" err="1"/>
              <a:t>Australie</a:t>
            </a:r>
            <a:r>
              <a:rPr lang="en-GB" altLang="x-none" sz="2400" dirty="0"/>
              <a:t>, </a:t>
            </a:r>
            <a:r>
              <a:rPr lang="en-GB" altLang="x-none" sz="2400" dirty="0" err="1"/>
              <a:t>Finlande</a:t>
            </a:r>
            <a:r>
              <a:rPr lang="en-GB" altLang="x-none" sz="2400" dirty="0"/>
              <a:t>, France, </a:t>
            </a:r>
            <a:r>
              <a:rPr lang="en-GB" altLang="x-none" sz="2400" dirty="0" err="1"/>
              <a:t>Allemagne</a:t>
            </a:r>
            <a:r>
              <a:rPr lang="en-GB" altLang="x-none" sz="2400" dirty="0"/>
              <a:t>, </a:t>
            </a:r>
            <a:r>
              <a:rPr lang="en-GB" altLang="x-none" sz="2400" dirty="0" err="1"/>
              <a:t>Royaume-Uni</a:t>
            </a:r>
            <a:r>
              <a:rPr lang="en-GB" altLang="x-none" sz="2400" dirty="0"/>
              <a:t>).</a:t>
            </a:r>
          </a:p>
          <a:p>
            <a:pPr marL="385763" indent="-385763" eaLnBrk="1" hangingPunct="1">
              <a:lnSpc>
                <a:spcPct val="80000"/>
              </a:lnSpc>
              <a:buFont typeface="Calibri" charset="0"/>
              <a:buAutoNum type="arabicPeriod"/>
            </a:pPr>
            <a:r>
              <a:rPr lang="en-GB" altLang="x-none" sz="2400" dirty="0" err="1"/>
              <a:t>Autres</a:t>
            </a:r>
            <a:r>
              <a:rPr lang="en-GB" altLang="x-none" sz="2400" dirty="0"/>
              <a:t> documents </a:t>
            </a:r>
            <a:r>
              <a:rPr lang="en-GB" altLang="x-none" sz="2400" dirty="0" err="1"/>
              <a:t>appropriés</a:t>
            </a:r>
            <a:r>
              <a:rPr lang="en-GB" altLang="x-none" sz="2400" dirty="0"/>
              <a:t>, par ex. du </a:t>
            </a:r>
            <a:r>
              <a:rPr lang="en-GB" altLang="x-none" sz="2400" dirty="0" err="1"/>
              <a:t>Conseil</a:t>
            </a:r>
            <a:r>
              <a:rPr lang="en-GB" altLang="x-none" sz="2400" dirty="0"/>
              <a:t> de </a:t>
            </a:r>
            <a:r>
              <a:rPr lang="en-GB" altLang="x-none" sz="2400" dirty="0" err="1"/>
              <a:t>l’Europe</a:t>
            </a:r>
            <a:r>
              <a:rPr lang="en-GB" altLang="x-none" sz="2400" dirty="0"/>
              <a:t>, de la Commission </a:t>
            </a:r>
            <a:r>
              <a:rPr lang="en-GB" altLang="x-none" sz="2400" dirty="0" err="1"/>
              <a:t>européenne</a:t>
            </a:r>
            <a:r>
              <a:rPr lang="en-GB" altLang="x-none" sz="2400" dirty="0"/>
              <a:t>, de </a:t>
            </a:r>
            <a:r>
              <a:rPr lang="en-GB" altLang="x-none" sz="2400" dirty="0" err="1"/>
              <a:t>l’OCDE</a:t>
            </a:r>
            <a:r>
              <a:rPr lang="en-GB" altLang="x-none" sz="2400" dirty="0"/>
              <a:t>, de </a:t>
            </a:r>
            <a:r>
              <a:rPr lang="en-GB" altLang="x-none" sz="2400" dirty="0" err="1"/>
              <a:t>l’UNESCO</a:t>
            </a:r>
            <a:endParaRPr lang="en-GB" altLang="x-none" sz="2400" dirty="0"/>
          </a:p>
        </p:txBody>
      </p:sp>
    </p:spTree>
    <p:extLst>
      <p:ext uri="{BB962C8B-B14F-4D97-AF65-F5344CB8AC3E}">
        <p14:creationId xmlns:p14="http://schemas.microsoft.com/office/powerpoint/2010/main" val="11727235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395287" y="836712"/>
            <a:ext cx="8291512" cy="792162"/>
          </a:xfrm>
        </p:spPr>
        <p:txBody>
          <a:bodyPr/>
          <a:lstStyle/>
          <a:p>
            <a:pPr eaLnBrk="1" hangingPunct="1"/>
            <a:r>
              <a:rPr lang="fr-FR" altLang="x-none" sz="3600"/>
              <a:t>Où en sommes-nous ?</a:t>
            </a:r>
            <a:endParaRPr lang="en-GB" altLang="x-non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772816"/>
            <a:ext cx="8047037" cy="40767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x-none" sz="2800" dirty="0"/>
              <a:t>Le </a:t>
            </a:r>
            <a:r>
              <a:rPr lang="en-GB" altLang="x-none" sz="2800" dirty="0" err="1"/>
              <a:t>groupe</a:t>
            </a:r>
            <a:r>
              <a:rPr lang="en-GB" altLang="x-none" sz="2800" dirty="0"/>
              <a:t> de </a:t>
            </a:r>
            <a:r>
              <a:rPr lang="en-GB" altLang="x-none" sz="2800" dirty="0" err="1"/>
              <a:t>projet</a:t>
            </a:r>
            <a:r>
              <a:rPr lang="en-GB" altLang="x-none" sz="2800" dirty="0"/>
              <a:t> a recherché et </a:t>
            </a:r>
            <a:r>
              <a:rPr lang="en-GB" altLang="x-none" sz="2800" dirty="0" err="1"/>
              <a:t>listé</a:t>
            </a:r>
            <a:r>
              <a:rPr lang="en-GB" altLang="x-none" sz="2800" dirty="0"/>
              <a:t> :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600" dirty="0"/>
              <a:t>28 cadres et instruments de </a:t>
            </a:r>
            <a:r>
              <a:rPr lang="en-GB" altLang="x-none" sz="2600" dirty="0" err="1"/>
              <a:t>différents</a:t>
            </a:r>
            <a:r>
              <a:rPr lang="en-GB" altLang="x-none" sz="2600" dirty="0"/>
              <a:t> pays pour </a:t>
            </a:r>
            <a:r>
              <a:rPr lang="en-GB" altLang="x-none" sz="2600" dirty="0" err="1"/>
              <a:t>enseignants</a:t>
            </a:r>
            <a:r>
              <a:rPr lang="en-GB" altLang="x-none" sz="2600" dirty="0"/>
              <a:t> de </a:t>
            </a:r>
            <a:r>
              <a:rPr lang="en-GB" altLang="x-none" sz="2600" dirty="0" err="1"/>
              <a:t>langues</a:t>
            </a:r>
            <a:endParaRPr lang="en-GB" altLang="x-none" sz="2600" dirty="0"/>
          </a:p>
          <a:p>
            <a:pPr lvl="1" eaLnBrk="1" hangingPunct="1">
              <a:lnSpc>
                <a:spcPct val="90000"/>
              </a:lnSpc>
            </a:pPr>
            <a:r>
              <a:rPr lang="en-GB" altLang="x-none" sz="2600" dirty="0"/>
              <a:t>12 </a:t>
            </a:r>
            <a:r>
              <a:rPr lang="en-GB" altLang="x-none" sz="2600" dirty="0" err="1"/>
              <a:t>autres</a:t>
            </a:r>
            <a:r>
              <a:rPr lang="en-GB" altLang="x-none" sz="2600" dirty="0"/>
              <a:t> cadres pour les </a:t>
            </a:r>
            <a:r>
              <a:rPr lang="en-GB" altLang="x-none" sz="2600" dirty="0" err="1"/>
              <a:t>enseignants</a:t>
            </a:r>
            <a:r>
              <a:rPr lang="en-GB" altLang="x-none" sz="2600" dirty="0"/>
              <a:t> de </a:t>
            </a:r>
            <a:r>
              <a:rPr lang="en-GB" altLang="x-none" sz="2600" dirty="0" err="1"/>
              <a:t>toutes</a:t>
            </a:r>
            <a:r>
              <a:rPr lang="en-GB" altLang="x-none" sz="2600" dirty="0"/>
              <a:t> les disciplines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x-none" sz="2600" dirty="0"/>
              <a:t>18 </a:t>
            </a:r>
            <a:r>
              <a:rPr lang="en-GB" altLang="x-none" sz="2600" dirty="0" err="1"/>
              <a:t>autres</a:t>
            </a:r>
            <a:r>
              <a:rPr lang="en-GB" altLang="x-none" sz="2600" dirty="0"/>
              <a:t> documents sur le </a:t>
            </a:r>
            <a:r>
              <a:rPr lang="en-GB" altLang="x-none" sz="2600" dirty="0" err="1"/>
              <a:t>thème</a:t>
            </a:r>
            <a:r>
              <a:rPr lang="en-GB" altLang="x-none" sz="2600" dirty="0"/>
              <a:t> de la formation des </a:t>
            </a:r>
            <a:r>
              <a:rPr lang="en-GB" altLang="x-none" sz="2600" dirty="0" err="1"/>
              <a:t>enseignants</a:t>
            </a:r>
            <a:r>
              <a:rPr lang="en-GB" altLang="x-none" sz="2600" dirty="0"/>
              <a:t> et des </a:t>
            </a:r>
            <a:r>
              <a:rPr lang="en-GB" altLang="x-none" sz="2600" dirty="0" err="1"/>
              <a:t>compétences</a:t>
            </a:r>
            <a:r>
              <a:rPr lang="en-GB" altLang="x-none" sz="2600" dirty="0"/>
              <a:t> </a:t>
            </a:r>
            <a:r>
              <a:rPr lang="en-GB" altLang="x-none" sz="2600" dirty="0" err="1"/>
              <a:t>en</a:t>
            </a:r>
            <a:r>
              <a:rPr lang="en-GB" altLang="x-none" sz="2600" dirty="0"/>
              <a:t> oeuvre </a:t>
            </a:r>
            <a:r>
              <a:rPr lang="en-GB" altLang="x-none" sz="2600" dirty="0" err="1"/>
              <a:t>dans</a:t>
            </a:r>
            <a:r>
              <a:rPr lang="en-GB" altLang="x-none" sz="2600" dirty="0"/>
              <a:t> </a:t>
            </a:r>
            <a:r>
              <a:rPr lang="en-GB" altLang="x-none" sz="2600" dirty="0" err="1"/>
              <a:t>l’enseignement</a:t>
            </a:r>
            <a:endParaRPr lang="en-GB" altLang="x-none" sz="2600" dirty="0"/>
          </a:p>
          <a:p>
            <a:pPr eaLnBrk="1" hangingPunct="1">
              <a:lnSpc>
                <a:spcPct val="90000"/>
              </a:lnSpc>
            </a:pPr>
            <a:r>
              <a:rPr lang="en-GB" altLang="x-none" sz="2800" dirty="0"/>
              <a:t>Beaucoup </a:t>
            </a:r>
            <a:r>
              <a:rPr lang="en-GB" altLang="x-none" sz="2800" dirty="0" err="1"/>
              <a:t>ont</a:t>
            </a:r>
            <a:r>
              <a:rPr lang="en-GB" altLang="x-none" sz="2800" dirty="0"/>
              <a:t> déjà </a:t>
            </a:r>
            <a:r>
              <a:rPr lang="en-GB" altLang="x-none" sz="2800" dirty="0" err="1"/>
              <a:t>été</a:t>
            </a:r>
            <a:r>
              <a:rPr lang="en-GB" altLang="x-none" sz="2800" dirty="0"/>
              <a:t> </a:t>
            </a:r>
            <a:r>
              <a:rPr lang="en-GB" altLang="x-none" sz="2800" dirty="0" err="1"/>
              <a:t>analysés</a:t>
            </a:r>
            <a:r>
              <a:rPr lang="en-GB" altLang="x-none" sz="2800" dirty="0"/>
              <a:t> et </a:t>
            </a:r>
            <a:r>
              <a:rPr lang="en-GB" altLang="x-none" sz="2800" dirty="0" err="1"/>
              <a:t>évalués</a:t>
            </a:r>
            <a:endParaRPr lang="en-GB" altLang="x-none" sz="2800" dirty="0"/>
          </a:p>
          <a:p>
            <a:pPr eaLnBrk="1" hangingPunct="1">
              <a:lnSpc>
                <a:spcPct val="90000"/>
              </a:lnSpc>
            </a:pPr>
            <a:r>
              <a:rPr lang="en-GB" altLang="x-none" sz="2800" dirty="0"/>
              <a:t>Le travail  sur la </a:t>
            </a:r>
            <a:r>
              <a:rPr lang="en-GB" altLang="x-none" sz="2800" dirty="0" err="1"/>
              <a:t>forme</a:t>
            </a:r>
            <a:r>
              <a:rPr lang="en-GB" altLang="x-none" sz="2800" dirty="0"/>
              <a:t> et le </a:t>
            </a:r>
            <a:r>
              <a:rPr lang="en-GB" altLang="x-none" sz="2800" dirty="0" err="1"/>
              <a:t>contenu</a:t>
            </a:r>
            <a:r>
              <a:rPr lang="en-GB" altLang="x-none" sz="2800" dirty="0"/>
              <a:t> possible du site Web pour le Guide a </a:t>
            </a:r>
            <a:r>
              <a:rPr lang="en-GB" altLang="x-none" sz="2800" dirty="0" err="1"/>
              <a:t>commencé</a:t>
            </a:r>
            <a:r>
              <a:rPr lang="en-GB" altLang="x-none" sz="2800" dirty="0"/>
              <a:t>.</a:t>
            </a:r>
            <a:r>
              <a:rPr lang="en-GB" altLang="x-none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397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91512" cy="792162"/>
          </a:xfrm>
        </p:spPr>
        <p:txBody>
          <a:bodyPr/>
          <a:lstStyle/>
          <a:p>
            <a:pPr eaLnBrk="1" hangingPunct="1"/>
            <a:r>
              <a:rPr lang="de-DE" altLang="x-none" sz="3600" dirty="0">
                <a:solidFill>
                  <a:schemeClr val="tx2"/>
                </a:solidFill>
              </a:rPr>
              <a:t>B. ETUDES DE CAS SUR L‘UTILISATION D‘INSTRUMENTS</a:t>
            </a:r>
          </a:p>
        </p:txBody>
      </p:sp>
      <p:sp>
        <p:nvSpPr>
          <p:cNvPr id="20482" name="Inhaltsplatzhalter 2"/>
          <p:cNvSpPr>
            <a:spLocks noGrp="1"/>
          </p:cNvSpPr>
          <p:nvPr>
            <p:ph idx="1"/>
          </p:nvPr>
        </p:nvSpPr>
        <p:spPr>
          <a:xfrm>
            <a:off x="395288" y="2348880"/>
            <a:ext cx="8291512" cy="3960812"/>
          </a:xfrm>
        </p:spPr>
        <p:txBody>
          <a:bodyPr/>
          <a:lstStyle/>
          <a:p>
            <a:pPr eaLnBrk="1" hangingPunct="1"/>
            <a:r>
              <a:rPr lang="de-DE" altLang="x-none" dirty="0" err="1"/>
              <a:t>Exemples</a:t>
            </a:r>
            <a:r>
              <a:rPr lang="de-DE" altLang="x-none" dirty="0"/>
              <a:t> </a:t>
            </a:r>
            <a:r>
              <a:rPr lang="de-DE" altLang="x-none" dirty="0" err="1"/>
              <a:t>concrets</a:t>
            </a:r>
            <a:r>
              <a:rPr lang="de-DE" altLang="x-none" dirty="0"/>
              <a:t> </a:t>
            </a:r>
            <a:r>
              <a:rPr lang="de-DE" altLang="x-none" dirty="0" err="1"/>
              <a:t>d‘utilisation</a:t>
            </a:r>
            <a:r>
              <a:rPr lang="de-DE" altLang="x-none" dirty="0"/>
              <a:t> de </a:t>
            </a:r>
            <a:r>
              <a:rPr lang="de-DE" altLang="x-none" dirty="0" err="1"/>
              <a:t>certains</a:t>
            </a:r>
            <a:r>
              <a:rPr lang="de-DE" altLang="x-none" dirty="0"/>
              <a:t> </a:t>
            </a:r>
            <a:r>
              <a:rPr lang="de-DE" altLang="x-none" dirty="0" err="1"/>
              <a:t>intruments</a:t>
            </a:r>
            <a:r>
              <a:rPr lang="de-DE" altLang="x-none" dirty="0"/>
              <a:t> </a:t>
            </a:r>
            <a:r>
              <a:rPr lang="de-DE" altLang="x-none" dirty="0" err="1"/>
              <a:t>dans</a:t>
            </a:r>
            <a:r>
              <a:rPr lang="de-DE" altLang="x-none" dirty="0"/>
              <a:t> les </a:t>
            </a:r>
            <a:r>
              <a:rPr lang="de-DE" altLang="x-none" dirty="0" err="1"/>
              <a:t>pratiques</a:t>
            </a:r>
            <a:r>
              <a:rPr lang="de-DE" altLang="x-none" dirty="0"/>
              <a:t>, par ex. </a:t>
            </a:r>
            <a:r>
              <a:rPr lang="de-DE" altLang="x-none" dirty="0" err="1"/>
              <a:t>pour</a:t>
            </a:r>
            <a:r>
              <a:rPr lang="de-DE" altLang="x-none" dirty="0"/>
              <a:t> la </a:t>
            </a:r>
            <a:r>
              <a:rPr lang="de-DE" altLang="x-none" dirty="0" err="1"/>
              <a:t>formation</a:t>
            </a:r>
            <a:r>
              <a:rPr lang="de-DE" altLang="x-none" dirty="0"/>
              <a:t> des </a:t>
            </a:r>
            <a:r>
              <a:rPr lang="de-DE" altLang="x-none" dirty="0" err="1"/>
              <a:t>enseignants</a:t>
            </a:r>
            <a:r>
              <a:rPr lang="de-DE" altLang="x-none" dirty="0"/>
              <a:t>, </a:t>
            </a:r>
            <a:r>
              <a:rPr lang="de-DE" altLang="x-none" dirty="0" err="1"/>
              <a:t>pour</a:t>
            </a:r>
            <a:r>
              <a:rPr lang="de-DE" altLang="x-none" dirty="0"/>
              <a:t> le </a:t>
            </a:r>
            <a:r>
              <a:rPr lang="de-DE" altLang="x-none" dirty="0" err="1"/>
              <a:t>développement</a:t>
            </a:r>
            <a:r>
              <a:rPr lang="de-DE" altLang="x-none" dirty="0"/>
              <a:t> des </a:t>
            </a:r>
            <a:r>
              <a:rPr lang="de-DE" altLang="x-none" dirty="0" err="1"/>
              <a:t>compétences</a:t>
            </a:r>
            <a:r>
              <a:rPr lang="de-DE" altLang="x-none" dirty="0"/>
              <a:t> </a:t>
            </a:r>
            <a:r>
              <a:rPr lang="de-DE" altLang="x-none" dirty="0" err="1"/>
              <a:t>professionnelles</a:t>
            </a:r>
            <a:r>
              <a:rPr lang="de-DE" altLang="x-none" dirty="0"/>
              <a:t> </a:t>
            </a:r>
            <a:r>
              <a:rPr lang="de-DE" altLang="x-none" dirty="0" err="1"/>
              <a:t>ou</a:t>
            </a:r>
            <a:r>
              <a:rPr lang="de-DE" altLang="x-none" dirty="0"/>
              <a:t> </a:t>
            </a:r>
            <a:r>
              <a:rPr lang="de-DE" altLang="x-none" dirty="0" err="1"/>
              <a:t>lors</a:t>
            </a:r>
            <a:r>
              <a:rPr lang="de-DE" altLang="x-none" dirty="0"/>
              <a:t> de </a:t>
            </a:r>
            <a:r>
              <a:rPr lang="de-DE" altLang="x-none" dirty="0" err="1"/>
              <a:t>projets</a:t>
            </a:r>
            <a:r>
              <a:rPr lang="de-DE" altLang="x-none" dirty="0"/>
              <a:t> de </a:t>
            </a:r>
            <a:r>
              <a:rPr lang="de-DE" altLang="x-none" dirty="0" err="1"/>
              <a:t>recherches</a:t>
            </a:r>
            <a:r>
              <a:rPr lang="de-DE" altLang="x-none" dirty="0"/>
              <a:t>-actions, etc. </a:t>
            </a:r>
          </a:p>
        </p:txBody>
      </p:sp>
    </p:spTree>
    <p:extLst>
      <p:ext uri="{BB962C8B-B14F-4D97-AF65-F5344CB8AC3E}">
        <p14:creationId xmlns:p14="http://schemas.microsoft.com/office/powerpoint/2010/main" val="2321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On-screen Show (4:3)</PresentationFormat>
  <Paragraphs>70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Centre européen pour les langues vivantes du Conseil de l’Europe</vt:lpstr>
      <vt:lpstr>Quel est l‘objectif du projet ? </vt:lpstr>
      <vt:lpstr>Quel est l‘objectif du projet ? </vt:lpstr>
      <vt:lpstr>Membres de l‘équipe de projet</vt:lpstr>
      <vt:lpstr>‘Produits’ envisagés pour le projet</vt:lpstr>
      <vt:lpstr>A. LA PROPOSITION D’UN GUIDE D’UTILISATION DES CADRES POUR LA COMPETENCE DES ENSEIGNANTS</vt:lpstr>
      <vt:lpstr>Objets de l’analyse</vt:lpstr>
      <vt:lpstr>Où en sommes-nous ?</vt:lpstr>
      <vt:lpstr>B. ETUDES DE CAS SUR L‘UTILISATION D‘INSTRUMENTS</vt:lpstr>
      <vt:lpstr>C. PILOTAGE ET POURSUITE DU DÉVELOPPEMENT D‘INSTRUMENTS SELECTIONNÉS</vt:lpstr>
      <vt:lpstr>D. VUE D‘ENSEMBLE DES COMPETENCES-CLEFS</vt:lpstr>
      <vt:lpstr>E. ETUDE DE FAISABILITÉ</vt:lpstr>
      <vt:lpstr>Rejoindre le réseau de consultation</vt:lpstr>
      <vt:lpstr>Regardez la vidéo du projet sur Youtube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Margit Huber</cp:lastModifiedBy>
  <cp:revision>435</cp:revision>
  <cp:lastPrinted>2014-09-24T06:48:30Z</cp:lastPrinted>
  <dcterms:created xsi:type="dcterms:W3CDTF">2011-11-11T11:03:57Z</dcterms:created>
  <dcterms:modified xsi:type="dcterms:W3CDTF">2017-02-06T14:08:00Z</dcterms:modified>
</cp:coreProperties>
</file>